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57" r:id="rId5"/>
    <p:sldId id="260" r:id="rId6"/>
    <p:sldId id="264" r:id="rId7"/>
    <p:sldId id="263" r:id="rId8"/>
    <p:sldId id="262" r:id="rId9"/>
    <p:sldId id="261"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B36C51-5970-4721-B121-60D62041A9BB}" v="484" dt="2023-09-28T04:21:39.3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2" autoAdjust="0"/>
    <p:restoredTop sz="94660"/>
  </p:normalViewPr>
  <p:slideViewPr>
    <p:cSldViewPr snapToGrid="0">
      <p:cViewPr varScale="1">
        <p:scale>
          <a:sx n="89" d="100"/>
          <a:sy n="89" d="100"/>
        </p:scale>
        <p:origin x="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F2FFB779-270B-4192-84BA-A697F48306DC}" type="datetimeFigureOut">
              <a:rPr lang="ru-RU" smtClean="0"/>
              <a:t>27.09.2023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6107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2FFB779-270B-4192-84BA-A697F48306DC}" type="datetimeFigureOut">
              <a:rPr lang="ru-RU" smtClean="0"/>
              <a:t>27.09.2023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065727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2FFB779-270B-4192-84BA-A697F48306DC}" type="datetimeFigureOut">
              <a:rPr lang="ru-RU" smtClean="0"/>
              <a:t>27.09.2023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812261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F2FFB779-270B-4192-84BA-A697F48306DC}" type="datetimeFigureOut">
              <a:rPr lang="ru-RU" smtClean="0"/>
              <a:t>27.09.2023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703711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F2FFB779-270B-4192-84BA-A697F48306DC}" type="datetimeFigureOut">
              <a:rPr lang="ru-RU" smtClean="0"/>
              <a:t>27.09.2023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4076369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F2FFB779-270B-4192-84BA-A697F48306DC}" type="datetimeFigureOut">
              <a:rPr lang="ru-RU" smtClean="0"/>
              <a:t>27.09.2023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625762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F2FFB779-270B-4192-84BA-A697F48306DC}" type="datetimeFigureOut">
              <a:rPr lang="ru-RU" smtClean="0"/>
              <a:t>27.09.2023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88002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F2FFB779-270B-4192-84BA-A697F48306DC}" type="datetimeFigureOut">
              <a:rPr lang="ru-RU" smtClean="0"/>
              <a:t>27.09.2023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295335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2FFB779-270B-4192-84BA-A697F48306DC}" type="datetimeFigureOut">
              <a:rPr lang="ru-RU" smtClean="0"/>
              <a:t>27.09.2023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1988754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2FFB779-270B-4192-84BA-A697F48306DC}" type="datetimeFigureOut">
              <a:rPr lang="ru-RU" smtClean="0"/>
              <a:t>27.09.2023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366569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2FFB779-270B-4192-84BA-A697F48306DC}" type="datetimeFigureOut">
              <a:rPr lang="ru-RU" smtClean="0"/>
              <a:t>27.09.2023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85DC19C-03DA-4066-9FF7-D0BF1BC6D6F6}" type="slidenum">
              <a:rPr lang="ru-RU" smtClean="0"/>
              <a:t>‹#›</a:t>
            </a:fld>
            <a:endParaRPr lang="ru-RU"/>
          </a:p>
        </p:txBody>
      </p:sp>
    </p:spTree>
    <p:extLst>
      <p:ext uri="{BB962C8B-B14F-4D97-AF65-F5344CB8AC3E}">
        <p14:creationId xmlns:p14="http://schemas.microsoft.com/office/powerpoint/2010/main" val="2134169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FFB779-270B-4192-84BA-A697F48306DC}" type="datetimeFigureOut">
              <a:rPr lang="ru-RU" smtClean="0"/>
              <a:t>27.09.2023</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DC19C-03DA-4066-9FF7-D0BF1BC6D6F6}" type="slidenum">
              <a:rPr lang="ru-RU" smtClean="0"/>
              <a:t>‹#›</a:t>
            </a:fld>
            <a:endParaRPr lang="ru-RU"/>
          </a:p>
        </p:txBody>
      </p:sp>
    </p:spTree>
    <p:extLst>
      <p:ext uri="{BB962C8B-B14F-4D97-AF65-F5344CB8AC3E}">
        <p14:creationId xmlns:p14="http://schemas.microsoft.com/office/powerpoint/2010/main" val="3154979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размытие, Фиолетовый, Сирень, Красочность&#10;&#10;Автоматически созданное описание">
            <a:extLst>
              <a:ext uri="{FF2B5EF4-FFF2-40B4-BE49-F238E27FC236}">
                <a16:creationId xmlns:a16="http://schemas.microsoft.com/office/drawing/2014/main" id="{2D5D8451-D935-FFC7-B6D5-A7A141918524}"/>
              </a:ext>
            </a:extLst>
          </p:cNvPr>
          <p:cNvPicPr>
            <a:picLocks noChangeAspect="1"/>
          </p:cNvPicPr>
          <p:nvPr/>
        </p:nvPicPr>
        <p:blipFill>
          <a:blip r:embed="rId2"/>
          <a:stretch>
            <a:fillRect/>
          </a:stretch>
        </p:blipFill>
        <p:spPr>
          <a:xfrm>
            <a:off x="-3627" y="-2015"/>
            <a:ext cx="12200464" cy="6862030"/>
          </a:xfrm>
          <a:prstGeom prst="rect">
            <a:avLst/>
          </a:prstGeom>
        </p:spPr>
      </p:pic>
      <p:sp>
        <p:nvSpPr>
          <p:cNvPr id="6" name="TextBox 5">
            <a:extLst>
              <a:ext uri="{FF2B5EF4-FFF2-40B4-BE49-F238E27FC236}">
                <a16:creationId xmlns:a16="http://schemas.microsoft.com/office/drawing/2014/main" id="{BD59850F-AF34-4551-DD8C-9691275BC81F}"/>
              </a:ext>
            </a:extLst>
          </p:cNvPr>
          <p:cNvSpPr txBox="1"/>
          <p:nvPr/>
        </p:nvSpPr>
        <p:spPr>
          <a:xfrm>
            <a:off x="1223282" y="2707820"/>
            <a:ext cx="9742714"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8800" dirty="0">
                <a:solidFill>
                  <a:schemeClr val="bg1"/>
                </a:solidFill>
                <a:ea typeface="+mn-lt"/>
                <a:cs typeface="+mn-lt"/>
              </a:rPr>
              <a:t>Game </a:t>
            </a:r>
            <a:r>
              <a:rPr lang="en-US" sz="8800" dirty="0">
                <a:solidFill>
                  <a:schemeClr val="bg1"/>
                </a:solidFill>
                <a:ea typeface="+mn-lt"/>
                <a:cs typeface="+mn-lt"/>
              </a:rPr>
              <a:t>programming</a:t>
            </a:r>
            <a:endParaRPr lang="en-US" sz="8800" dirty="0">
              <a:solidFill>
                <a:schemeClr val="bg1"/>
              </a:solidFill>
              <a:ea typeface="Calibri" panose="020F0502020204030204"/>
              <a:cs typeface="Calibri" panose="020F0502020204030204"/>
            </a:endParaRPr>
          </a:p>
        </p:txBody>
      </p:sp>
    </p:spTree>
    <p:extLst>
      <p:ext uri="{BB962C8B-B14F-4D97-AF65-F5344CB8AC3E}">
        <p14:creationId xmlns:p14="http://schemas.microsoft.com/office/powerpoint/2010/main" val="135165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размытие, Фиолетовый, Сирень, Красочность&#10;&#10;Автоматически созданное описание">
            <a:extLst>
              <a:ext uri="{FF2B5EF4-FFF2-40B4-BE49-F238E27FC236}">
                <a16:creationId xmlns:a16="http://schemas.microsoft.com/office/drawing/2014/main" id="{2D5D8451-D935-FFC7-B6D5-A7A141918524}"/>
              </a:ext>
            </a:extLst>
          </p:cNvPr>
          <p:cNvPicPr>
            <a:picLocks noChangeAspect="1"/>
          </p:cNvPicPr>
          <p:nvPr/>
        </p:nvPicPr>
        <p:blipFill>
          <a:blip r:embed="rId2"/>
          <a:stretch>
            <a:fillRect/>
          </a:stretch>
        </p:blipFill>
        <p:spPr>
          <a:xfrm>
            <a:off x="-232227" y="-2015"/>
            <a:ext cx="12429064" cy="6862030"/>
          </a:xfrm>
          <a:prstGeom prst="rect">
            <a:avLst/>
          </a:prstGeom>
        </p:spPr>
      </p:pic>
      <p:sp>
        <p:nvSpPr>
          <p:cNvPr id="2" name="TextBox 1">
            <a:extLst>
              <a:ext uri="{FF2B5EF4-FFF2-40B4-BE49-F238E27FC236}">
                <a16:creationId xmlns:a16="http://schemas.microsoft.com/office/drawing/2014/main" id="{7D3C185C-5173-CC36-0617-18E533F1178F}"/>
              </a:ext>
            </a:extLst>
          </p:cNvPr>
          <p:cNvSpPr txBox="1"/>
          <p:nvPr/>
        </p:nvSpPr>
        <p:spPr>
          <a:xfrm>
            <a:off x="-4083" y="325209"/>
            <a:ext cx="680901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ea typeface="+mn-lt"/>
                <a:cs typeface="+mn-lt"/>
              </a:rPr>
              <a:t>Game programming is the process of creating computer games using program code.</a:t>
            </a:r>
            <a:endParaRPr lang="en-US" dirty="0">
              <a:solidFill>
                <a:schemeClr val="bg1"/>
              </a:solidFill>
              <a:ea typeface="+mn-lt"/>
              <a:cs typeface="+mn-lt"/>
            </a:endParaRPr>
          </a:p>
          <a:p>
            <a:br>
              <a:rPr lang="en-US" sz="2800" dirty="0">
                <a:solidFill>
                  <a:schemeClr val="bg1"/>
                </a:solidFill>
                <a:ea typeface="+mn-lt"/>
                <a:cs typeface="+mn-lt"/>
              </a:rPr>
            </a:br>
            <a:r>
              <a:rPr lang="en-US" sz="2800" dirty="0">
                <a:solidFill>
                  <a:schemeClr val="bg1"/>
                </a:solidFill>
                <a:ea typeface="+mn-lt"/>
                <a:cs typeface="+mn-lt"/>
              </a:rPr>
              <a:t>It is a discipline that combines art and science, and allows developers to create interactive worlds that will immerse us in virtual reality.</a:t>
            </a:r>
            <a:endParaRPr lang="en-US">
              <a:solidFill>
                <a:schemeClr val="bg1"/>
              </a:solidFill>
              <a:ea typeface="Calibri"/>
              <a:cs typeface="Calibri"/>
            </a:endParaRPr>
          </a:p>
        </p:txBody>
      </p:sp>
      <p:pic>
        <p:nvPicPr>
          <p:cNvPr id="3" name="Рисунок 2" descr="Изображение выглядит как текст, Компьютерная игра, Боевик, Игра в жанре приключенческого боевика&#10;&#10;Автоматически созданное описание">
            <a:extLst>
              <a:ext uri="{FF2B5EF4-FFF2-40B4-BE49-F238E27FC236}">
                <a16:creationId xmlns:a16="http://schemas.microsoft.com/office/drawing/2014/main" id="{B98203BC-43E4-DA16-A56D-82FFA3244F2E}"/>
              </a:ext>
            </a:extLst>
          </p:cNvPr>
          <p:cNvPicPr>
            <a:picLocks noChangeAspect="1"/>
          </p:cNvPicPr>
          <p:nvPr/>
        </p:nvPicPr>
        <p:blipFill>
          <a:blip r:embed="rId3"/>
          <a:stretch>
            <a:fillRect/>
          </a:stretch>
        </p:blipFill>
        <p:spPr>
          <a:xfrm>
            <a:off x="7141029" y="556532"/>
            <a:ext cx="4680857" cy="2631621"/>
          </a:xfrm>
          <a:prstGeom prst="rect">
            <a:avLst/>
          </a:prstGeom>
        </p:spPr>
      </p:pic>
      <p:pic>
        <p:nvPicPr>
          <p:cNvPr id="4" name="Рисунок 3" descr="Изображение выглядит как Компьютерная игра, дерево, аниме, Стратегическая видеоигра&#10;&#10;Автоматически созданное описание">
            <a:extLst>
              <a:ext uri="{FF2B5EF4-FFF2-40B4-BE49-F238E27FC236}">
                <a16:creationId xmlns:a16="http://schemas.microsoft.com/office/drawing/2014/main" id="{60A9F60F-B2D8-B243-ABF6-F8640F5F29A4}"/>
              </a:ext>
            </a:extLst>
          </p:cNvPr>
          <p:cNvPicPr>
            <a:picLocks noChangeAspect="1"/>
          </p:cNvPicPr>
          <p:nvPr/>
        </p:nvPicPr>
        <p:blipFill>
          <a:blip r:embed="rId4"/>
          <a:stretch>
            <a:fillRect/>
          </a:stretch>
        </p:blipFill>
        <p:spPr>
          <a:xfrm>
            <a:off x="2029582" y="3755446"/>
            <a:ext cx="4061580" cy="2767640"/>
          </a:xfrm>
          <a:prstGeom prst="rect">
            <a:avLst/>
          </a:prstGeom>
        </p:spPr>
      </p:pic>
      <p:pic>
        <p:nvPicPr>
          <p:cNvPr id="6" name="Рисунок 5" descr="Изображение выглядит как мультфильм, небо, одежда, Компьютерная игра&#10;&#10;Автоматически созданное описание">
            <a:extLst>
              <a:ext uri="{FF2B5EF4-FFF2-40B4-BE49-F238E27FC236}">
                <a16:creationId xmlns:a16="http://schemas.microsoft.com/office/drawing/2014/main" id="{DCCB0D92-64D6-138A-313D-A8C7803A4C66}"/>
              </a:ext>
            </a:extLst>
          </p:cNvPr>
          <p:cNvPicPr>
            <a:picLocks noChangeAspect="1"/>
          </p:cNvPicPr>
          <p:nvPr/>
        </p:nvPicPr>
        <p:blipFill>
          <a:blip r:embed="rId5"/>
          <a:stretch>
            <a:fillRect/>
          </a:stretch>
        </p:blipFill>
        <p:spPr>
          <a:xfrm>
            <a:off x="6671733" y="3685571"/>
            <a:ext cx="5162247" cy="2909811"/>
          </a:xfrm>
          <a:prstGeom prst="rect">
            <a:avLst/>
          </a:prstGeom>
        </p:spPr>
      </p:pic>
    </p:spTree>
    <p:extLst>
      <p:ext uri="{BB962C8B-B14F-4D97-AF65-F5344CB8AC3E}">
        <p14:creationId xmlns:p14="http://schemas.microsoft.com/office/powerpoint/2010/main" val="3980613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размытие, Фиолетовый, Сирень, Красочность&#10;&#10;Автоматически созданное описание">
            <a:extLst>
              <a:ext uri="{FF2B5EF4-FFF2-40B4-BE49-F238E27FC236}">
                <a16:creationId xmlns:a16="http://schemas.microsoft.com/office/drawing/2014/main" id="{2D5D8451-D935-FFC7-B6D5-A7A141918524}"/>
              </a:ext>
            </a:extLst>
          </p:cNvPr>
          <p:cNvPicPr>
            <a:picLocks noChangeAspect="1"/>
          </p:cNvPicPr>
          <p:nvPr/>
        </p:nvPicPr>
        <p:blipFill>
          <a:blip r:embed="rId2"/>
          <a:stretch>
            <a:fillRect/>
          </a:stretch>
        </p:blipFill>
        <p:spPr>
          <a:xfrm>
            <a:off x="7258" y="-2015"/>
            <a:ext cx="12189579" cy="6862030"/>
          </a:xfrm>
          <a:prstGeom prst="rect">
            <a:avLst/>
          </a:prstGeom>
        </p:spPr>
      </p:pic>
      <p:sp>
        <p:nvSpPr>
          <p:cNvPr id="2" name="TextBox 1">
            <a:extLst>
              <a:ext uri="{FF2B5EF4-FFF2-40B4-BE49-F238E27FC236}">
                <a16:creationId xmlns:a16="http://schemas.microsoft.com/office/drawing/2014/main" id="{42273187-5C4E-C032-9C2E-CDEB01D35A9A}"/>
              </a:ext>
            </a:extLst>
          </p:cNvPr>
          <p:cNvSpPr txBox="1"/>
          <p:nvPr/>
        </p:nvSpPr>
        <p:spPr>
          <a:xfrm>
            <a:off x="167821" y="187475"/>
            <a:ext cx="1186694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ea typeface="+mn-lt"/>
                <a:cs typeface="+mn-lt"/>
              </a:rPr>
              <a:t>To write a game, you need to have knowledge and experience working with computer programming languages. </a:t>
            </a:r>
            <a:br>
              <a:rPr lang="en-US" sz="2800" dirty="0">
                <a:solidFill>
                  <a:schemeClr val="bg1"/>
                </a:solidFill>
                <a:ea typeface="+mn-lt"/>
                <a:cs typeface="+mn-lt"/>
              </a:rPr>
            </a:br>
            <a:r>
              <a:rPr lang="en-US" sz="2800" dirty="0">
                <a:solidFill>
                  <a:schemeClr val="bg1"/>
                </a:solidFill>
                <a:ea typeface="+mn-lt"/>
                <a:cs typeface="+mn-lt"/>
              </a:rPr>
              <a:t>Some of the most popular programming languages for creating games include Java, C++, C# and Python.</a:t>
            </a:r>
          </a:p>
        </p:txBody>
      </p:sp>
      <p:sp>
        <p:nvSpPr>
          <p:cNvPr id="3" name="TextBox 2">
            <a:extLst>
              <a:ext uri="{FF2B5EF4-FFF2-40B4-BE49-F238E27FC236}">
                <a16:creationId xmlns:a16="http://schemas.microsoft.com/office/drawing/2014/main" id="{6DDE07B2-1E64-FF56-8342-004934C7A915}"/>
              </a:ext>
            </a:extLst>
          </p:cNvPr>
          <p:cNvSpPr txBox="1"/>
          <p:nvPr/>
        </p:nvSpPr>
        <p:spPr>
          <a:xfrm>
            <a:off x="169334" y="3781274"/>
            <a:ext cx="118669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ea typeface="Calibri"/>
                <a:cs typeface="Calibri"/>
              </a:rPr>
              <a:t>In addition, you need to be able to work in various game development tools, such as Unity and Unreal Engine.</a:t>
            </a:r>
            <a:endParaRPr lang="ru-RU" dirty="0">
              <a:solidFill>
                <a:schemeClr val="bg1"/>
              </a:solidFill>
            </a:endParaRPr>
          </a:p>
        </p:txBody>
      </p:sp>
      <p:pic>
        <p:nvPicPr>
          <p:cNvPr id="4" name="Рисунок 3" descr="Изображение выглядит как Графика, дизайн, Шрифт, графическая вставка&#10;&#10;Автоматически созданное описание">
            <a:extLst>
              <a:ext uri="{FF2B5EF4-FFF2-40B4-BE49-F238E27FC236}">
                <a16:creationId xmlns:a16="http://schemas.microsoft.com/office/drawing/2014/main" id="{C64431CD-DFCC-2B67-5560-D41742778177}"/>
              </a:ext>
            </a:extLst>
          </p:cNvPr>
          <p:cNvPicPr>
            <a:picLocks noChangeAspect="1"/>
          </p:cNvPicPr>
          <p:nvPr/>
        </p:nvPicPr>
        <p:blipFill>
          <a:blip r:embed="rId3"/>
          <a:stretch>
            <a:fillRect/>
          </a:stretch>
        </p:blipFill>
        <p:spPr>
          <a:xfrm>
            <a:off x="720877" y="2226361"/>
            <a:ext cx="1618343" cy="1365088"/>
          </a:xfrm>
          <a:prstGeom prst="rect">
            <a:avLst/>
          </a:prstGeom>
        </p:spPr>
      </p:pic>
      <p:pic>
        <p:nvPicPr>
          <p:cNvPr id="6" name="Рисунок 5" descr="Изображение выглядит как снимок экрана, Графика, диаграмма, круг&#10;&#10;Автоматически созданное описание">
            <a:extLst>
              <a:ext uri="{FF2B5EF4-FFF2-40B4-BE49-F238E27FC236}">
                <a16:creationId xmlns:a16="http://schemas.microsoft.com/office/drawing/2014/main" id="{727D6333-9657-83DA-180F-F90E9EB0B407}"/>
              </a:ext>
            </a:extLst>
          </p:cNvPr>
          <p:cNvPicPr>
            <a:picLocks noChangeAspect="1"/>
          </p:cNvPicPr>
          <p:nvPr/>
        </p:nvPicPr>
        <p:blipFill>
          <a:blip r:embed="rId4"/>
          <a:stretch>
            <a:fillRect/>
          </a:stretch>
        </p:blipFill>
        <p:spPr>
          <a:xfrm>
            <a:off x="3490686" y="2221009"/>
            <a:ext cx="1993296" cy="1375793"/>
          </a:xfrm>
          <a:prstGeom prst="rect">
            <a:avLst/>
          </a:prstGeom>
        </p:spPr>
      </p:pic>
      <p:pic>
        <p:nvPicPr>
          <p:cNvPr id="7" name="Рисунок 6">
            <a:extLst>
              <a:ext uri="{FF2B5EF4-FFF2-40B4-BE49-F238E27FC236}">
                <a16:creationId xmlns:a16="http://schemas.microsoft.com/office/drawing/2014/main" id="{31FA64AF-2018-157C-2C80-5BF5CF2EBF15}"/>
              </a:ext>
            </a:extLst>
          </p:cNvPr>
          <p:cNvPicPr>
            <a:picLocks noChangeAspect="1"/>
          </p:cNvPicPr>
          <p:nvPr/>
        </p:nvPicPr>
        <p:blipFill>
          <a:blip r:embed="rId5"/>
          <a:stretch>
            <a:fillRect/>
          </a:stretch>
        </p:blipFill>
        <p:spPr>
          <a:xfrm>
            <a:off x="6720115" y="2224314"/>
            <a:ext cx="1944915" cy="1369182"/>
          </a:xfrm>
          <a:prstGeom prst="rect">
            <a:avLst/>
          </a:prstGeom>
        </p:spPr>
      </p:pic>
      <p:pic>
        <p:nvPicPr>
          <p:cNvPr id="8" name="Рисунок 7" descr="Изображение выглядит как снимок экрана, Графика, мультфильм, графическая вставка&#10;&#10;Автоматически созданное описание">
            <a:extLst>
              <a:ext uri="{FF2B5EF4-FFF2-40B4-BE49-F238E27FC236}">
                <a16:creationId xmlns:a16="http://schemas.microsoft.com/office/drawing/2014/main" id="{CE991D73-0914-7E45-C549-7F767DADBEE6}"/>
              </a:ext>
            </a:extLst>
          </p:cNvPr>
          <p:cNvPicPr>
            <a:picLocks noChangeAspect="1"/>
          </p:cNvPicPr>
          <p:nvPr/>
        </p:nvPicPr>
        <p:blipFill>
          <a:blip r:embed="rId6"/>
          <a:stretch>
            <a:fillRect/>
          </a:stretch>
        </p:blipFill>
        <p:spPr>
          <a:xfrm>
            <a:off x="9901162" y="2222956"/>
            <a:ext cx="1582058" cy="1371897"/>
          </a:xfrm>
          <a:prstGeom prst="rect">
            <a:avLst/>
          </a:prstGeom>
        </p:spPr>
      </p:pic>
      <p:pic>
        <p:nvPicPr>
          <p:cNvPr id="9" name="Рисунок 8" descr="Изображение выглядит как фиолетовый, Фиолетовый, Пурпурный цвет, Сирень&#10;&#10;Автоматически созданное описание">
            <a:extLst>
              <a:ext uri="{FF2B5EF4-FFF2-40B4-BE49-F238E27FC236}">
                <a16:creationId xmlns:a16="http://schemas.microsoft.com/office/drawing/2014/main" id="{3A05089B-79DA-8312-7F9D-4A26E90A88A7}"/>
              </a:ext>
            </a:extLst>
          </p:cNvPr>
          <p:cNvPicPr>
            <a:picLocks noChangeAspect="1"/>
          </p:cNvPicPr>
          <p:nvPr/>
        </p:nvPicPr>
        <p:blipFill>
          <a:blip r:embed="rId7"/>
          <a:stretch>
            <a:fillRect/>
          </a:stretch>
        </p:blipFill>
        <p:spPr>
          <a:xfrm>
            <a:off x="1531257" y="4943614"/>
            <a:ext cx="3783390" cy="1675822"/>
          </a:xfrm>
          <a:prstGeom prst="rect">
            <a:avLst/>
          </a:prstGeom>
        </p:spPr>
      </p:pic>
      <p:pic>
        <p:nvPicPr>
          <p:cNvPr id="10" name="Рисунок 9" descr="Изображение выглядит как Шрифт, Графика, символ, логотип&#10;&#10;Автоматически созданное описание">
            <a:extLst>
              <a:ext uri="{FF2B5EF4-FFF2-40B4-BE49-F238E27FC236}">
                <a16:creationId xmlns:a16="http://schemas.microsoft.com/office/drawing/2014/main" id="{811E9614-B338-F718-B687-40D4C4161FD2}"/>
              </a:ext>
            </a:extLst>
          </p:cNvPr>
          <p:cNvPicPr>
            <a:picLocks noChangeAspect="1"/>
          </p:cNvPicPr>
          <p:nvPr/>
        </p:nvPicPr>
        <p:blipFill>
          <a:blip r:embed="rId8"/>
          <a:stretch>
            <a:fillRect/>
          </a:stretch>
        </p:blipFill>
        <p:spPr>
          <a:xfrm>
            <a:off x="6913638" y="4941921"/>
            <a:ext cx="3783390" cy="1679205"/>
          </a:xfrm>
          <a:prstGeom prst="rect">
            <a:avLst/>
          </a:prstGeom>
        </p:spPr>
      </p:pic>
    </p:spTree>
    <p:extLst>
      <p:ext uri="{BB962C8B-B14F-4D97-AF65-F5344CB8AC3E}">
        <p14:creationId xmlns:p14="http://schemas.microsoft.com/office/powerpoint/2010/main" val="1665769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размытие, Фиолетовый, Сирень, Красочность&#10;&#10;Автоматически созданное описание">
            <a:extLst>
              <a:ext uri="{FF2B5EF4-FFF2-40B4-BE49-F238E27FC236}">
                <a16:creationId xmlns:a16="http://schemas.microsoft.com/office/drawing/2014/main" id="{2D5D8451-D935-FFC7-B6D5-A7A141918524}"/>
              </a:ext>
            </a:extLst>
          </p:cNvPr>
          <p:cNvPicPr>
            <a:picLocks noChangeAspect="1"/>
          </p:cNvPicPr>
          <p:nvPr/>
        </p:nvPicPr>
        <p:blipFill>
          <a:blip r:embed="rId2"/>
          <a:stretch>
            <a:fillRect/>
          </a:stretch>
        </p:blipFill>
        <p:spPr>
          <a:xfrm>
            <a:off x="7258" y="-2015"/>
            <a:ext cx="12189579" cy="6862030"/>
          </a:xfrm>
          <a:prstGeom prst="rect">
            <a:avLst/>
          </a:prstGeom>
        </p:spPr>
      </p:pic>
      <p:sp>
        <p:nvSpPr>
          <p:cNvPr id="3" name="TextBox 2">
            <a:extLst>
              <a:ext uri="{FF2B5EF4-FFF2-40B4-BE49-F238E27FC236}">
                <a16:creationId xmlns:a16="http://schemas.microsoft.com/office/drawing/2014/main" id="{349B5FAB-3E67-72D0-900F-A282753B10E9}"/>
              </a:ext>
            </a:extLst>
          </p:cNvPr>
          <p:cNvSpPr txBox="1"/>
          <p:nvPr/>
        </p:nvSpPr>
        <p:spPr>
          <a:xfrm>
            <a:off x="91924" y="91924"/>
            <a:ext cx="1203234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Game programming is a unique type of programming that requires careful planning and design from the developer. The process of creating a game involves several stages, including designing the concept of the game, creating graphics and animations, writing code and testing.</a:t>
            </a:r>
            <a:endParaRPr lang="en-US" sz="2800">
              <a:solidFill>
                <a:schemeClr val="bg1"/>
              </a:solidFill>
              <a:ea typeface="Calibri"/>
              <a:cs typeface="Calibri"/>
            </a:endParaRPr>
          </a:p>
        </p:txBody>
      </p:sp>
      <p:pic>
        <p:nvPicPr>
          <p:cNvPr id="4" name="Рисунок 3" descr="Изображение выглядит как текст, часы&#10;&#10;Автоматически созданное описание">
            <a:extLst>
              <a:ext uri="{FF2B5EF4-FFF2-40B4-BE49-F238E27FC236}">
                <a16:creationId xmlns:a16="http://schemas.microsoft.com/office/drawing/2014/main" id="{ADB00F5B-8545-489A-5C07-1C606BA6C564}"/>
              </a:ext>
            </a:extLst>
          </p:cNvPr>
          <p:cNvPicPr>
            <a:picLocks noChangeAspect="1"/>
          </p:cNvPicPr>
          <p:nvPr/>
        </p:nvPicPr>
        <p:blipFill>
          <a:blip r:embed="rId3"/>
          <a:stretch>
            <a:fillRect/>
          </a:stretch>
        </p:blipFill>
        <p:spPr>
          <a:xfrm>
            <a:off x="6623353" y="1896451"/>
            <a:ext cx="4932438" cy="3077193"/>
          </a:xfrm>
          <a:prstGeom prst="rect">
            <a:avLst/>
          </a:prstGeom>
        </p:spPr>
      </p:pic>
      <p:pic>
        <p:nvPicPr>
          <p:cNvPr id="6" name="Рисунок 5" descr="Изображение выглядит как Компьютерная игра, снимок экрана, Программное обеспечение для видеоигр, 3D-моделирование&#10;&#10;Автоматически созданное описание">
            <a:extLst>
              <a:ext uri="{FF2B5EF4-FFF2-40B4-BE49-F238E27FC236}">
                <a16:creationId xmlns:a16="http://schemas.microsoft.com/office/drawing/2014/main" id="{70A636DB-7B2A-CD77-90B7-BA1345672686}"/>
              </a:ext>
            </a:extLst>
          </p:cNvPr>
          <p:cNvPicPr>
            <a:picLocks noChangeAspect="1"/>
          </p:cNvPicPr>
          <p:nvPr/>
        </p:nvPicPr>
        <p:blipFill>
          <a:blip r:embed="rId4"/>
          <a:stretch>
            <a:fillRect/>
          </a:stretch>
        </p:blipFill>
        <p:spPr>
          <a:xfrm>
            <a:off x="466876" y="3117094"/>
            <a:ext cx="5633961" cy="3175906"/>
          </a:xfrm>
          <a:prstGeom prst="rect">
            <a:avLst/>
          </a:prstGeom>
        </p:spPr>
      </p:pic>
    </p:spTree>
    <p:extLst>
      <p:ext uri="{BB962C8B-B14F-4D97-AF65-F5344CB8AC3E}">
        <p14:creationId xmlns:p14="http://schemas.microsoft.com/office/powerpoint/2010/main" val="10748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размытие, Фиолетовый, Сирень, Красочность&#10;&#10;Автоматически созданное описание">
            <a:extLst>
              <a:ext uri="{FF2B5EF4-FFF2-40B4-BE49-F238E27FC236}">
                <a16:creationId xmlns:a16="http://schemas.microsoft.com/office/drawing/2014/main" id="{2D5D8451-D935-FFC7-B6D5-A7A141918524}"/>
              </a:ext>
            </a:extLst>
          </p:cNvPr>
          <p:cNvPicPr>
            <a:picLocks noChangeAspect="1"/>
          </p:cNvPicPr>
          <p:nvPr/>
        </p:nvPicPr>
        <p:blipFill>
          <a:blip r:embed="rId2"/>
          <a:stretch>
            <a:fillRect/>
          </a:stretch>
        </p:blipFill>
        <p:spPr>
          <a:xfrm>
            <a:off x="7258" y="-2015"/>
            <a:ext cx="12189579" cy="6862030"/>
          </a:xfrm>
          <a:prstGeom prst="rect">
            <a:avLst/>
          </a:prstGeom>
        </p:spPr>
      </p:pic>
      <p:sp>
        <p:nvSpPr>
          <p:cNvPr id="2" name="TextBox 1">
            <a:extLst>
              <a:ext uri="{FF2B5EF4-FFF2-40B4-BE49-F238E27FC236}">
                <a16:creationId xmlns:a16="http://schemas.microsoft.com/office/drawing/2014/main" id="{483BBC5E-3F9D-1424-EFED-287D3EFF2346}"/>
              </a:ext>
            </a:extLst>
          </p:cNvPr>
          <p:cNvSpPr txBox="1"/>
          <p:nvPr/>
        </p:nvSpPr>
        <p:spPr>
          <a:xfrm>
            <a:off x="188686" y="309638"/>
            <a:ext cx="59121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Game Concept Design - This stage is one of the most important in game development, as it defines the concept of the game, its idea, genre, target audience and game mechanics. At this stage, you should compile documentation describing every aspect of the game, including gameplay, levels, characters, interface, etc.</a:t>
            </a:r>
            <a:endParaRPr lang="en-US" sz="2000">
              <a:solidFill>
                <a:schemeClr val="bg1"/>
              </a:solidFill>
              <a:ea typeface="Calibri"/>
              <a:cs typeface="Calibri"/>
            </a:endParaRPr>
          </a:p>
        </p:txBody>
      </p:sp>
      <p:sp>
        <p:nvSpPr>
          <p:cNvPr id="8" name="TextBox 7">
            <a:extLst>
              <a:ext uri="{FF2B5EF4-FFF2-40B4-BE49-F238E27FC236}">
                <a16:creationId xmlns:a16="http://schemas.microsoft.com/office/drawing/2014/main" id="{C88DF2D8-4028-C121-3A9D-56E460DCEA74}"/>
              </a:ext>
            </a:extLst>
          </p:cNvPr>
          <p:cNvSpPr txBox="1"/>
          <p:nvPr/>
        </p:nvSpPr>
        <p:spPr>
          <a:xfrm>
            <a:off x="6103256" y="4385733"/>
            <a:ext cx="591215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Creating graphics and animation - At this stage, artists and designers develop the visual component of the game, creating concept art, game objects, scenarios and prototypes. They also develop animations and evaluate the work of customers in order to maintain a uniform style and graphic quality.</a:t>
            </a:r>
            <a:endParaRPr lang="en-US" sz="2000">
              <a:solidFill>
                <a:schemeClr val="bg1"/>
              </a:solidFill>
              <a:ea typeface="Calibri"/>
              <a:cs typeface="Calibri"/>
            </a:endParaRPr>
          </a:p>
        </p:txBody>
      </p:sp>
      <p:pic>
        <p:nvPicPr>
          <p:cNvPr id="9" name="Рисунок 8" descr="Изображение выглядит как снимок экрана, Компьютерная игра, Цифровая сборка, Программное обеспечение для видеоигр&#10;&#10;Автоматически созданное описание">
            <a:extLst>
              <a:ext uri="{FF2B5EF4-FFF2-40B4-BE49-F238E27FC236}">
                <a16:creationId xmlns:a16="http://schemas.microsoft.com/office/drawing/2014/main" id="{BFB57D78-C7B7-DC31-DA54-708CE18352CB}"/>
              </a:ext>
            </a:extLst>
          </p:cNvPr>
          <p:cNvPicPr>
            <a:picLocks noChangeAspect="1"/>
          </p:cNvPicPr>
          <p:nvPr/>
        </p:nvPicPr>
        <p:blipFill>
          <a:blip r:embed="rId3"/>
          <a:stretch>
            <a:fillRect/>
          </a:stretch>
        </p:blipFill>
        <p:spPr>
          <a:xfrm>
            <a:off x="6103257" y="310999"/>
            <a:ext cx="5912152" cy="3321049"/>
          </a:xfrm>
          <a:prstGeom prst="rect">
            <a:avLst/>
          </a:prstGeom>
        </p:spPr>
      </p:pic>
      <p:pic>
        <p:nvPicPr>
          <p:cNvPr id="10" name="Рисунок 9" descr="Изображение выглядит как одежда, человек, Человеческое лицо, текст&#10;&#10;Автоматически созданное описание">
            <a:extLst>
              <a:ext uri="{FF2B5EF4-FFF2-40B4-BE49-F238E27FC236}">
                <a16:creationId xmlns:a16="http://schemas.microsoft.com/office/drawing/2014/main" id="{7EE00407-52E5-910A-D62F-151BCA29EA4F}"/>
              </a:ext>
            </a:extLst>
          </p:cNvPr>
          <p:cNvPicPr>
            <a:picLocks noChangeAspect="1"/>
          </p:cNvPicPr>
          <p:nvPr/>
        </p:nvPicPr>
        <p:blipFill>
          <a:blip r:embed="rId4"/>
          <a:stretch>
            <a:fillRect/>
          </a:stretch>
        </p:blipFill>
        <p:spPr>
          <a:xfrm>
            <a:off x="309638" y="2635471"/>
            <a:ext cx="5658152" cy="3981916"/>
          </a:xfrm>
          <a:prstGeom prst="rect">
            <a:avLst/>
          </a:prstGeom>
        </p:spPr>
      </p:pic>
    </p:spTree>
    <p:extLst>
      <p:ext uri="{BB962C8B-B14F-4D97-AF65-F5344CB8AC3E}">
        <p14:creationId xmlns:p14="http://schemas.microsoft.com/office/powerpoint/2010/main" val="3716459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размытие, Фиолетовый, Сирень, Красочность&#10;&#10;Автоматически созданное описание">
            <a:extLst>
              <a:ext uri="{FF2B5EF4-FFF2-40B4-BE49-F238E27FC236}">
                <a16:creationId xmlns:a16="http://schemas.microsoft.com/office/drawing/2014/main" id="{2D5D8451-D935-FFC7-B6D5-A7A141918524}"/>
              </a:ext>
            </a:extLst>
          </p:cNvPr>
          <p:cNvPicPr>
            <a:picLocks noChangeAspect="1"/>
          </p:cNvPicPr>
          <p:nvPr/>
        </p:nvPicPr>
        <p:blipFill>
          <a:blip r:embed="rId2"/>
          <a:stretch>
            <a:fillRect/>
          </a:stretch>
        </p:blipFill>
        <p:spPr>
          <a:xfrm>
            <a:off x="7258" y="-2015"/>
            <a:ext cx="12189579" cy="6862030"/>
          </a:xfrm>
          <a:prstGeom prst="rect">
            <a:avLst/>
          </a:prstGeom>
        </p:spPr>
      </p:pic>
      <p:sp>
        <p:nvSpPr>
          <p:cNvPr id="2" name="TextBox 1">
            <a:extLst>
              <a:ext uri="{FF2B5EF4-FFF2-40B4-BE49-F238E27FC236}">
                <a16:creationId xmlns:a16="http://schemas.microsoft.com/office/drawing/2014/main" id="{722288B8-F67D-A02E-0A99-E4EA27884428}"/>
              </a:ext>
            </a:extLst>
          </p:cNvPr>
          <p:cNvSpPr txBox="1"/>
          <p:nvPr/>
        </p:nvSpPr>
        <p:spPr>
          <a:xfrm>
            <a:off x="152400" y="200781"/>
            <a:ext cx="606939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rPr>
              <a:t>Writing code - This stage includes the development of software for the game. At this stage, programmers use programming languages such as C++, Java, Python or others to write code to implement the concept of the game. They can also use off-the-shelf game engines like Unity or Unreal Engine to improve and speed up the development process.</a:t>
            </a:r>
            <a:endParaRPr lang="en-US" sz="2400">
              <a:solidFill>
                <a:schemeClr val="bg1"/>
              </a:solidFill>
              <a:ea typeface="Calibri"/>
              <a:cs typeface="Calibri"/>
            </a:endParaRPr>
          </a:p>
        </p:txBody>
      </p:sp>
      <p:sp>
        <p:nvSpPr>
          <p:cNvPr id="3" name="TextBox 2">
            <a:extLst>
              <a:ext uri="{FF2B5EF4-FFF2-40B4-BE49-F238E27FC236}">
                <a16:creationId xmlns:a16="http://schemas.microsoft.com/office/drawing/2014/main" id="{C815BAB3-012B-C2BA-9FEC-1E1BAABB6170}"/>
              </a:ext>
            </a:extLst>
          </p:cNvPr>
          <p:cNvSpPr txBox="1"/>
          <p:nvPr/>
        </p:nvSpPr>
        <p:spPr>
          <a:xfrm>
            <a:off x="6103257" y="3442306"/>
            <a:ext cx="586377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rPr>
              <a:t>Testing - The gameplay must go through a testing phase to detect and fix bugs, performance issues, and gameplay balance. Testing is carried out both manually, testing each function of the game, and automatically, using special software. After testing, the game is being prepared for release or it can be sent for revision, depending on the test results.</a:t>
            </a:r>
            <a:endParaRPr lang="en-US" sz="2400">
              <a:solidFill>
                <a:schemeClr val="bg1"/>
              </a:solidFill>
              <a:ea typeface="Calibri"/>
              <a:cs typeface="Calibri"/>
            </a:endParaRPr>
          </a:p>
        </p:txBody>
      </p:sp>
      <p:pic>
        <p:nvPicPr>
          <p:cNvPr id="4" name="Рисунок 3" descr="Изображение выглядит как текст, снимок экрана, Шрифт, Красочность&#10;&#10;Автоматически созданное описание">
            <a:extLst>
              <a:ext uri="{FF2B5EF4-FFF2-40B4-BE49-F238E27FC236}">
                <a16:creationId xmlns:a16="http://schemas.microsoft.com/office/drawing/2014/main" id="{7B46EE90-E231-07BD-7325-F4F1BC457332}"/>
              </a:ext>
            </a:extLst>
          </p:cNvPr>
          <p:cNvPicPr>
            <a:picLocks noChangeAspect="1"/>
          </p:cNvPicPr>
          <p:nvPr/>
        </p:nvPicPr>
        <p:blipFill>
          <a:blip r:embed="rId3"/>
          <a:stretch>
            <a:fillRect/>
          </a:stretch>
        </p:blipFill>
        <p:spPr>
          <a:xfrm>
            <a:off x="466878" y="3687658"/>
            <a:ext cx="5319485" cy="2929824"/>
          </a:xfrm>
          <a:prstGeom prst="rect">
            <a:avLst/>
          </a:prstGeom>
        </p:spPr>
      </p:pic>
      <p:pic>
        <p:nvPicPr>
          <p:cNvPr id="6" name="Рисунок 5" descr="Изображение выглядит как графический дизайн, одежда, мультфильм, Графика&#10;&#10;Автоматически созданное описание">
            <a:extLst>
              <a:ext uri="{FF2B5EF4-FFF2-40B4-BE49-F238E27FC236}">
                <a16:creationId xmlns:a16="http://schemas.microsoft.com/office/drawing/2014/main" id="{D41CD801-89DE-CB1B-C003-9B40D7658BFF}"/>
              </a:ext>
            </a:extLst>
          </p:cNvPr>
          <p:cNvPicPr>
            <a:picLocks noChangeAspect="1"/>
          </p:cNvPicPr>
          <p:nvPr/>
        </p:nvPicPr>
        <p:blipFill>
          <a:blip r:embed="rId4"/>
          <a:stretch>
            <a:fillRect/>
          </a:stretch>
        </p:blipFill>
        <p:spPr>
          <a:xfrm>
            <a:off x="6635448" y="395665"/>
            <a:ext cx="4787295" cy="2655813"/>
          </a:xfrm>
          <a:prstGeom prst="rect">
            <a:avLst/>
          </a:prstGeom>
        </p:spPr>
      </p:pic>
    </p:spTree>
    <p:extLst>
      <p:ext uri="{BB962C8B-B14F-4D97-AF65-F5344CB8AC3E}">
        <p14:creationId xmlns:p14="http://schemas.microsoft.com/office/powerpoint/2010/main" val="3470023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размытие, Фиолетовый, Сирень, Красочность&#10;&#10;Автоматически созданное описание">
            <a:extLst>
              <a:ext uri="{FF2B5EF4-FFF2-40B4-BE49-F238E27FC236}">
                <a16:creationId xmlns:a16="http://schemas.microsoft.com/office/drawing/2014/main" id="{2D5D8451-D935-FFC7-B6D5-A7A141918524}"/>
              </a:ext>
            </a:extLst>
          </p:cNvPr>
          <p:cNvPicPr>
            <a:picLocks noChangeAspect="1"/>
          </p:cNvPicPr>
          <p:nvPr/>
        </p:nvPicPr>
        <p:blipFill>
          <a:blip r:embed="rId2"/>
          <a:stretch>
            <a:fillRect/>
          </a:stretch>
        </p:blipFill>
        <p:spPr>
          <a:xfrm>
            <a:off x="7258" y="-2015"/>
            <a:ext cx="12189579" cy="6862030"/>
          </a:xfrm>
          <a:prstGeom prst="rect">
            <a:avLst/>
          </a:prstGeom>
        </p:spPr>
      </p:pic>
      <p:sp>
        <p:nvSpPr>
          <p:cNvPr id="2" name="TextBox 1">
            <a:extLst>
              <a:ext uri="{FF2B5EF4-FFF2-40B4-BE49-F238E27FC236}">
                <a16:creationId xmlns:a16="http://schemas.microsoft.com/office/drawing/2014/main" id="{7F50EC5E-34E5-28D0-385C-A8FBAF04EB5C}"/>
              </a:ext>
            </a:extLst>
          </p:cNvPr>
          <p:cNvSpPr txBox="1"/>
          <p:nvPr/>
        </p:nvSpPr>
        <p:spPr>
          <a:xfrm>
            <a:off x="1289352" y="297543"/>
            <a:ext cx="963748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rPr>
              <a:t>In addition, game programming also involves working with other professionals, such as artists, designers, composers, and testers. This is a process that is closely related to creative thinking and teamwork.</a:t>
            </a:r>
            <a:endParaRPr lang="en-US" sz="3200">
              <a:solidFill>
                <a:schemeClr val="bg1"/>
              </a:solidFill>
              <a:ea typeface="Calibri"/>
              <a:cs typeface="Calibri"/>
            </a:endParaRPr>
          </a:p>
        </p:txBody>
      </p:sp>
      <p:pic>
        <p:nvPicPr>
          <p:cNvPr id="3" name="Рисунок 2" descr="Изображение выглядит как одежда, человек, Человеческое лицо, улыбка&#10;&#10;Автоматически созданное описание">
            <a:extLst>
              <a:ext uri="{FF2B5EF4-FFF2-40B4-BE49-F238E27FC236}">
                <a16:creationId xmlns:a16="http://schemas.microsoft.com/office/drawing/2014/main" id="{1C7672A1-99FE-248C-CEAB-7F65C738EF6D}"/>
              </a:ext>
            </a:extLst>
          </p:cNvPr>
          <p:cNvPicPr>
            <a:picLocks noChangeAspect="1"/>
          </p:cNvPicPr>
          <p:nvPr/>
        </p:nvPicPr>
        <p:blipFill>
          <a:blip r:embed="rId3"/>
          <a:stretch>
            <a:fillRect/>
          </a:stretch>
        </p:blipFill>
        <p:spPr>
          <a:xfrm>
            <a:off x="6695924" y="2999523"/>
            <a:ext cx="4230914" cy="3229622"/>
          </a:xfrm>
          <a:prstGeom prst="rect">
            <a:avLst/>
          </a:prstGeom>
        </p:spPr>
      </p:pic>
      <p:pic>
        <p:nvPicPr>
          <p:cNvPr id="6" name="Рисунок 5" descr="Изображение выглядит как человек, компьютер, одежда, в помещении&#10;&#10;Автоматически созданное описание">
            <a:extLst>
              <a:ext uri="{FF2B5EF4-FFF2-40B4-BE49-F238E27FC236}">
                <a16:creationId xmlns:a16="http://schemas.microsoft.com/office/drawing/2014/main" id="{972A5991-79EE-27A7-2439-CA700DDA380C}"/>
              </a:ext>
            </a:extLst>
          </p:cNvPr>
          <p:cNvPicPr>
            <a:picLocks noChangeAspect="1"/>
          </p:cNvPicPr>
          <p:nvPr/>
        </p:nvPicPr>
        <p:blipFill>
          <a:blip r:embed="rId4"/>
          <a:stretch>
            <a:fillRect/>
          </a:stretch>
        </p:blipFill>
        <p:spPr>
          <a:xfrm>
            <a:off x="1289352" y="2995525"/>
            <a:ext cx="4472819" cy="3237617"/>
          </a:xfrm>
          <a:prstGeom prst="rect">
            <a:avLst/>
          </a:prstGeom>
        </p:spPr>
      </p:pic>
    </p:spTree>
    <p:extLst>
      <p:ext uri="{BB962C8B-B14F-4D97-AF65-F5344CB8AC3E}">
        <p14:creationId xmlns:p14="http://schemas.microsoft.com/office/powerpoint/2010/main" val="27740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размытие, Фиолетовый, Сирень, Красочность&#10;&#10;Автоматически созданное описание">
            <a:extLst>
              <a:ext uri="{FF2B5EF4-FFF2-40B4-BE49-F238E27FC236}">
                <a16:creationId xmlns:a16="http://schemas.microsoft.com/office/drawing/2014/main" id="{2D5D8451-D935-FFC7-B6D5-A7A141918524}"/>
              </a:ext>
            </a:extLst>
          </p:cNvPr>
          <p:cNvPicPr>
            <a:picLocks noChangeAspect="1"/>
          </p:cNvPicPr>
          <p:nvPr/>
        </p:nvPicPr>
        <p:blipFill>
          <a:blip r:embed="rId2"/>
          <a:stretch>
            <a:fillRect/>
          </a:stretch>
        </p:blipFill>
        <p:spPr>
          <a:xfrm>
            <a:off x="7258" y="-2015"/>
            <a:ext cx="12189579" cy="6862030"/>
          </a:xfrm>
          <a:prstGeom prst="rect">
            <a:avLst/>
          </a:prstGeom>
        </p:spPr>
      </p:pic>
      <p:pic>
        <p:nvPicPr>
          <p:cNvPr id="2" name="Рисунок 1" descr="Изображение выглядит как текст, в помещении, Персональный компьютер, компьютерный монитор&#10;&#10;Автоматически созданное описание">
            <a:extLst>
              <a:ext uri="{FF2B5EF4-FFF2-40B4-BE49-F238E27FC236}">
                <a16:creationId xmlns:a16="http://schemas.microsoft.com/office/drawing/2014/main" id="{681E338D-66B2-078D-F0AB-ABCDD7D89F24}"/>
              </a:ext>
            </a:extLst>
          </p:cNvPr>
          <p:cNvPicPr>
            <a:picLocks noChangeAspect="1"/>
          </p:cNvPicPr>
          <p:nvPr/>
        </p:nvPicPr>
        <p:blipFill>
          <a:blip r:embed="rId3"/>
          <a:stretch>
            <a:fillRect/>
          </a:stretch>
        </p:blipFill>
        <p:spPr>
          <a:xfrm>
            <a:off x="6103258" y="3252747"/>
            <a:ext cx="4896152" cy="3267459"/>
          </a:xfrm>
          <a:prstGeom prst="rect">
            <a:avLst/>
          </a:prstGeom>
        </p:spPr>
      </p:pic>
      <p:sp>
        <p:nvSpPr>
          <p:cNvPr id="4" name="TextBox 3">
            <a:extLst>
              <a:ext uri="{FF2B5EF4-FFF2-40B4-BE49-F238E27FC236}">
                <a16:creationId xmlns:a16="http://schemas.microsoft.com/office/drawing/2014/main" id="{923B0A30-C020-6416-CC5D-9C08C42B79A9}"/>
              </a:ext>
            </a:extLst>
          </p:cNvPr>
          <p:cNvSpPr txBox="1"/>
          <p:nvPr/>
        </p:nvSpPr>
        <p:spPr>
          <a:xfrm>
            <a:off x="321733" y="91924"/>
            <a:ext cx="1156062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Game programming is an exciting discipline that provides huge opportunities for creativity and the development of various skills. It allows you to create games that can not only occupy players for several hours, but also leave vivid impressions for a lifetime.</a:t>
            </a:r>
            <a:endParaRPr lang="en-US" sz="2800">
              <a:solidFill>
                <a:schemeClr val="bg1"/>
              </a:solidFill>
              <a:ea typeface="Calibri"/>
              <a:cs typeface="Calibri"/>
            </a:endParaRPr>
          </a:p>
        </p:txBody>
      </p:sp>
      <p:sp>
        <p:nvSpPr>
          <p:cNvPr id="6" name="TextBox 5">
            <a:extLst>
              <a:ext uri="{FF2B5EF4-FFF2-40B4-BE49-F238E27FC236}">
                <a16:creationId xmlns:a16="http://schemas.microsoft.com/office/drawing/2014/main" id="{104C3530-FE98-02D2-6A9C-298FA7850F86}"/>
              </a:ext>
            </a:extLst>
          </p:cNvPr>
          <p:cNvSpPr txBox="1"/>
          <p:nvPr/>
        </p:nvSpPr>
        <p:spPr>
          <a:xfrm>
            <a:off x="321733" y="1797352"/>
            <a:ext cx="1164529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Game programming is difficult, but fascinating. If you have a passion for games, as well as an interest in programming, then this is an area that you should definitely explore.</a:t>
            </a:r>
            <a:endParaRPr lang="en-US" sz="2800">
              <a:solidFill>
                <a:schemeClr val="bg1"/>
              </a:solidFill>
              <a:ea typeface="Calibri"/>
              <a:cs typeface="Calibri"/>
            </a:endParaRPr>
          </a:p>
        </p:txBody>
      </p:sp>
      <p:pic>
        <p:nvPicPr>
          <p:cNvPr id="7" name="Рисунок 6" descr="Изображение выглядит как человек, одежда, СМИ, Устройство отображения&#10;&#10;Автоматически созданное описание">
            <a:extLst>
              <a:ext uri="{FF2B5EF4-FFF2-40B4-BE49-F238E27FC236}">
                <a16:creationId xmlns:a16="http://schemas.microsoft.com/office/drawing/2014/main" id="{C51F4159-6A76-C66F-BA0E-744B926334E4}"/>
              </a:ext>
            </a:extLst>
          </p:cNvPr>
          <p:cNvPicPr>
            <a:picLocks noChangeAspect="1"/>
          </p:cNvPicPr>
          <p:nvPr/>
        </p:nvPicPr>
        <p:blipFill>
          <a:blip r:embed="rId4"/>
          <a:stretch>
            <a:fillRect/>
          </a:stretch>
        </p:blipFill>
        <p:spPr>
          <a:xfrm>
            <a:off x="720876" y="3253155"/>
            <a:ext cx="4702628" cy="3266641"/>
          </a:xfrm>
          <a:prstGeom prst="rect">
            <a:avLst/>
          </a:prstGeom>
        </p:spPr>
      </p:pic>
    </p:spTree>
    <p:extLst>
      <p:ext uri="{BB962C8B-B14F-4D97-AF65-F5344CB8AC3E}">
        <p14:creationId xmlns:p14="http://schemas.microsoft.com/office/powerpoint/2010/main" val="3596449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размытие, Фиолетовый, Сирень, Красочность&#10;&#10;Автоматически созданное описание">
            <a:extLst>
              <a:ext uri="{FF2B5EF4-FFF2-40B4-BE49-F238E27FC236}">
                <a16:creationId xmlns:a16="http://schemas.microsoft.com/office/drawing/2014/main" id="{2D5D8451-D935-FFC7-B6D5-A7A141918524}"/>
              </a:ext>
            </a:extLst>
          </p:cNvPr>
          <p:cNvPicPr>
            <a:picLocks noChangeAspect="1"/>
          </p:cNvPicPr>
          <p:nvPr/>
        </p:nvPicPr>
        <p:blipFill>
          <a:blip r:embed="rId2"/>
          <a:stretch>
            <a:fillRect/>
          </a:stretch>
        </p:blipFill>
        <p:spPr>
          <a:xfrm>
            <a:off x="7258" y="-2015"/>
            <a:ext cx="12189579" cy="6862030"/>
          </a:xfrm>
          <a:prstGeom prst="rect">
            <a:avLst/>
          </a:prstGeom>
        </p:spPr>
      </p:pic>
      <p:sp>
        <p:nvSpPr>
          <p:cNvPr id="3" name="TextBox 2">
            <a:extLst>
              <a:ext uri="{FF2B5EF4-FFF2-40B4-BE49-F238E27FC236}">
                <a16:creationId xmlns:a16="http://schemas.microsoft.com/office/drawing/2014/main" id="{FDA032EE-3719-6772-0BDB-AA3F4049A8E1}"/>
              </a:ext>
            </a:extLst>
          </p:cNvPr>
          <p:cNvSpPr txBox="1"/>
          <p:nvPr/>
        </p:nvSpPr>
        <p:spPr>
          <a:xfrm>
            <a:off x="128210" y="224972"/>
            <a:ext cx="11923484"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bg1"/>
                </a:solidFill>
              </a:rPr>
              <a:t>1. What are your favorite games?</a:t>
            </a:r>
            <a:br>
              <a:rPr lang="en-US" sz="4400" dirty="0"/>
            </a:br>
            <a:endParaRPr lang="en-US" sz="4400" dirty="0">
              <a:solidFill>
                <a:schemeClr val="bg1"/>
              </a:solidFill>
              <a:ea typeface="Calibri"/>
              <a:cs typeface="Calibri"/>
            </a:endParaRPr>
          </a:p>
          <a:p>
            <a:r>
              <a:rPr lang="en-US" sz="4400" dirty="0">
                <a:solidFill>
                  <a:schemeClr val="bg1"/>
                </a:solidFill>
              </a:rPr>
              <a:t>2. What stages of game creation do you remember? </a:t>
            </a:r>
            <a:endParaRPr lang="en-US" sz="4400" dirty="0">
              <a:solidFill>
                <a:schemeClr val="bg1"/>
              </a:solidFill>
              <a:ea typeface="Calibri"/>
              <a:cs typeface="Calibri"/>
            </a:endParaRPr>
          </a:p>
          <a:p>
            <a:endParaRPr lang="en-US" sz="4400" dirty="0">
              <a:solidFill>
                <a:schemeClr val="bg1"/>
              </a:solidFill>
              <a:ea typeface="Calibri"/>
              <a:cs typeface="Calibri"/>
            </a:endParaRPr>
          </a:p>
          <a:p>
            <a:r>
              <a:rPr lang="en-US" sz="4400" dirty="0">
                <a:solidFill>
                  <a:schemeClr val="bg1"/>
                </a:solidFill>
              </a:rPr>
              <a:t>3. Which programming languages are the most popular for games?</a:t>
            </a:r>
            <a:endParaRPr lang="en-US" sz="4400" dirty="0">
              <a:solidFill>
                <a:schemeClr val="bg1"/>
              </a:solidFill>
              <a:ea typeface="Calibri"/>
              <a:cs typeface="Calibri"/>
            </a:endParaRPr>
          </a:p>
          <a:p>
            <a:endParaRPr lang="en-US" sz="4400" dirty="0">
              <a:solidFill>
                <a:schemeClr val="bg1"/>
              </a:solidFill>
              <a:ea typeface="Calibri"/>
              <a:cs typeface="Calibri"/>
            </a:endParaRPr>
          </a:p>
          <a:p>
            <a:r>
              <a:rPr lang="en-US" sz="4400" dirty="0">
                <a:solidFill>
                  <a:schemeClr val="bg1"/>
                </a:solidFill>
              </a:rPr>
              <a:t>4. Would you like to develop your own game?</a:t>
            </a:r>
            <a:endParaRPr lang="en-US" sz="4400" dirty="0">
              <a:solidFill>
                <a:schemeClr val="bg1"/>
              </a:solidFill>
              <a:ea typeface="Calibri"/>
              <a:cs typeface="Calibri"/>
            </a:endParaRPr>
          </a:p>
        </p:txBody>
      </p:sp>
    </p:spTree>
    <p:extLst>
      <p:ext uri="{BB962C8B-B14F-4D97-AF65-F5344CB8AC3E}">
        <p14:creationId xmlns:p14="http://schemas.microsoft.com/office/powerpoint/2010/main" val="319545839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Широкоэкранный</PresentationFormat>
  <Paragraphs>0</Paragraphs>
  <Slides>9</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9</vt:i4>
      </vt:variant>
    </vt:vector>
  </HeadingPairs>
  <TitlesOfParts>
    <vt:vector size="10" baseType="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
  <cp:revision>218</cp:revision>
  <dcterms:created xsi:type="dcterms:W3CDTF">2023-09-28T03:07:12Z</dcterms:created>
  <dcterms:modified xsi:type="dcterms:W3CDTF">2023-09-28T05:49:59Z</dcterms:modified>
</cp:coreProperties>
</file>